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ial Unicode" charset="1" panose="020B0604020202020204"/>
      <p:regular r:id="rId29"/>
    </p:embeddedFont>
    <p:embeddedFont>
      <p:font typeface="Arial Unicode Bold" charset="1" panose="020B0704020202020204"/>
      <p:regular r:id="rId30"/>
    </p:embeddedFont>
    <p:embeddedFont>
      <p:font typeface="Noto Sans T Chinese" charset="1" panose="020B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hatgpt.com" TargetMode="External" Type="http://schemas.openxmlformats.org/officeDocument/2006/relationships/hyperlink"/><Relationship Id="rId3" Target="https://chatgpt.com" TargetMode="External" Type="http://schemas.openxmlformats.org/officeDocument/2006/relationships/hyperlink"/><Relationship Id="rId4" Target="https://chatgpt.com" TargetMode="External" Type="http://schemas.openxmlformats.org/officeDocument/2006/relationships/hyperlink"/><Relationship Id="rId5" Target="https://chatgpt.com" TargetMode="External" Type="http://schemas.openxmlformats.org/officeDocument/2006/relationships/hyperlink"/><Relationship Id="rId6" Target="https://chatgpt.com" TargetMode="External" Type="http://schemas.openxmlformats.org/officeDocument/2006/relationships/hyperlink"/><Relationship Id="rId7" Target="https://chatgpt.com" TargetMode="External" Type="http://schemas.openxmlformats.org/officeDocument/2006/relationships/hyperlink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8.png" Type="http://schemas.openxmlformats.org/officeDocument/2006/relationships/image"/><Relationship Id="rId19" Target="../media/image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41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65.png" Type="http://schemas.openxmlformats.org/officeDocument/2006/relationships/image"/><Relationship Id="rId27" Target="../media/image66.svg" Type="http://schemas.openxmlformats.org/officeDocument/2006/relationships/image"/><Relationship Id="rId28" Target="../media/image67.png" Type="http://schemas.openxmlformats.org/officeDocument/2006/relationships/image"/><Relationship Id="rId29" Target="../media/image68.svg" Type="http://schemas.openxmlformats.org/officeDocument/2006/relationships/image"/><Relationship Id="rId3" Target="../media/image42.svg" Type="http://schemas.openxmlformats.org/officeDocument/2006/relationships/image"/><Relationship Id="rId30" Target="../media/image69.png" Type="http://schemas.openxmlformats.org/officeDocument/2006/relationships/image"/><Relationship Id="rId31" Target="../media/image70.svg" Type="http://schemas.openxmlformats.org/officeDocument/2006/relationships/image"/><Relationship Id="rId32" Target="../media/image71.png" Type="http://schemas.openxmlformats.org/officeDocument/2006/relationships/image"/><Relationship Id="rId33" Target="../media/image72.svg" Type="http://schemas.openxmlformats.org/officeDocument/2006/relationships/image"/><Relationship Id="rId34" Target="../media/image73.png" Type="http://schemas.openxmlformats.org/officeDocument/2006/relationships/image"/><Relationship Id="rId35" Target="../media/image74.svg" Type="http://schemas.openxmlformats.org/officeDocument/2006/relationships/image"/><Relationship Id="rId36" Target="../media/image75.png" Type="http://schemas.openxmlformats.org/officeDocument/2006/relationships/image"/><Relationship Id="rId37" Target="../media/image76.svg" Type="http://schemas.openxmlformats.org/officeDocument/2006/relationships/image"/><Relationship Id="rId38" Target="../media/image77.png" Type="http://schemas.openxmlformats.org/officeDocument/2006/relationships/image"/><Relationship Id="rId39" Target="../media/image78.svg" Type="http://schemas.openxmlformats.org/officeDocument/2006/relationships/image"/><Relationship Id="rId4" Target="../media/image43.png" Type="http://schemas.openxmlformats.org/officeDocument/2006/relationships/image"/><Relationship Id="rId40" Target="../media/image79.png" Type="http://schemas.openxmlformats.org/officeDocument/2006/relationships/image"/><Relationship Id="rId41" Target="../media/image80.svg" Type="http://schemas.openxmlformats.org/officeDocument/2006/relationships/image"/><Relationship Id="rId42" Target="../media/image81.png" Type="http://schemas.openxmlformats.org/officeDocument/2006/relationships/image"/><Relationship Id="rId43" Target="../media/image82.svg" Type="http://schemas.openxmlformats.org/officeDocument/2006/relationships/image"/><Relationship Id="rId44" Target="../media/image83.png" Type="http://schemas.openxmlformats.org/officeDocument/2006/relationships/image"/><Relationship Id="rId45" Target="../media/image84.svg" Type="http://schemas.openxmlformats.org/officeDocument/2006/relationships/image"/><Relationship Id="rId46" Target="../media/image85.png" Type="http://schemas.openxmlformats.org/officeDocument/2006/relationships/image"/><Relationship Id="rId47" Target="../media/image86.svg" Type="http://schemas.openxmlformats.org/officeDocument/2006/relationships/image"/><Relationship Id="rId48" Target="../media/image87.png" Type="http://schemas.openxmlformats.org/officeDocument/2006/relationships/image"/><Relationship Id="rId49" Target="../media/image88.svg" Type="http://schemas.openxmlformats.org/officeDocument/2006/relationships/image"/><Relationship Id="rId5" Target="../media/image44.svg" Type="http://schemas.openxmlformats.org/officeDocument/2006/relationships/image"/><Relationship Id="rId50" Target="../media/image89.png" Type="http://schemas.openxmlformats.org/officeDocument/2006/relationships/image"/><Relationship Id="rId51" Target="../media/image90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3129" y="4331449"/>
            <a:ext cx="15105521" cy="2899179"/>
            <a:chOff x="0" y="0"/>
            <a:chExt cx="20140695" cy="38655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29065"/>
              <a:ext cx="20140695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報告組別:股海明燈組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7617"/>
              <a:ext cx="20140695" cy="2390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台積電股價漲跌預測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29594" y="2759825"/>
            <a:ext cx="10028813" cy="12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2025年 台北職能發展學院　Python 機器學習班   </a:t>
            </a:r>
            <a:r>
              <a:rPr lang="en-US" sz="36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期末專題報告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8063" y="4121347"/>
            <a:ext cx="1199187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數據與資料剖析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33021" y="534147"/>
            <a:ext cx="9074317" cy="9413685"/>
          </a:xfrm>
          <a:custGeom>
            <a:avLst/>
            <a:gdLst/>
            <a:ahLst/>
            <a:cxnLst/>
            <a:rect r="r" b="b" t="t" l="l"/>
            <a:pathLst>
              <a:path h="9413685" w="9074317">
                <a:moveTo>
                  <a:pt x="0" y="0"/>
                </a:moveTo>
                <a:lnTo>
                  <a:pt x="9074317" y="0"/>
                </a:lnTo>
                <a:lnTo>
                  <a:pt x="9074317" y="9413685"/>
                </a:lnTo>
                <a:lnTo>
                  <a:pt x="0" y="9413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40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34147"/>
            <a:ext cx="6153756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數據與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資料剖析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38700"/>
            <a:ext cx="6153756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使用 Python 串接 yfinance 套件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下載台積電(2330.TW) 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2020/01/01至2025/06/03之股價資料，作為本研究的</a:t>
            </a: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原始數據。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資料欄位包含：</a:t>
            </a:r>
          </a:p>
          <a:p>
            <a:pPr algn="just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日期（Date）</a:t>
            </a:r>
          </a:p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開盤價（Open）</a:t>
            </a:r>
          </a:p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最高價（High）</a:t>
            </a:r>
          </a:p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最低價（Low）</a:t>
            </a:r>
          </a:p>
          <a:p>
            <a:pPr algn="just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收盤價（Close）</a:t>
            </a:r>
          </a:p>
          <a:p>
            <a:pPr algn="just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成交量（Volume）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52654" y="1918959"/>
            <a:ext cx="7262760" cy="781256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4" id="4"/>
          <p:cNvSpPr/>
          <p:nvPr/>
        </p:nvSpPr>
        <p:spPr>
          <a:xfrm rot="0">
            <a:off x="9614526" y="1918959"/>
            <a:ext cx="7262760" cy="781256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5906" y="40767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81459" y="5143500"/>
            <a:ext cx="8128894" cy="4166058"/>
          </a:xfrm>
          <a:custGeom>
            <a:avLst/>
            <a:gdLst/>
            <a:ahLst/>
            <a:cxnLst/>
            <a:rect r="r" b="b" t="t" l="l"/>
            <a:pathLst>
              <a:path h="4166058" w="8128894">
                <a:moveTo>
                  <a:pt x="0" y="0"/>
                </a:moveTo>
                <a:lnTo>
                  <a:pt x="8128894" y="0"/>
                </a:lnTo>
                <a:lnTo>
                  <a:pt x="8128894" y="4166058"/>
                </a:lnTo>
                <a:lnTo>
                  <a:pt x="0" y="4166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8327" y="2772464"/>
            <a:ext cx="6351414" cy="6105556"/>
            <a:chOff x="0" y="0"/>
            <a:chExt cx="8468552" cy="814074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8468552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特徵值建構（Feature Engineering）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55497"/>
              <a:ext cx="8468552" cy="7085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為提升模型預測股價漲跌的能力，基於原始資料進行特徵工程，衍生出多個反映市場變化</a:t>
              </a: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的特徵變數。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包含：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Returns：報酬率（由收盤價計算）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MAS：移動平均乖離率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MA10、MA20：10 日與 20 日移動平均線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Price Change：當日與前一日收盤價差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RSI：相對強弱指標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MACD、MACD Signal：異同移動平均線及其訊號線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BB Upper、BB Lower：布林通道上下軌</a:t>
              </a:r>
            </a:p>
            <a:p>
              <a:pPr algn="l">
                <a:lnSpc>
                  <a:spcPts val="32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70199" y="2772464"/>
            <a:ext cx="6351414" cy="2009806"/>
            <a:chOff x="0" y="0"/>
            <a:chExt cx="8468552" cy="26797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8468552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預測目標（Target Variable）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55497"/>
              <a:ext cx="8468552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Target：預測明日股價是否上漲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     </a:t>
              </a: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（漲 = 1，跌，平盤= 0）。</a:t>
              </a:r>
            </a:p>
            <a:p>
              <a:pPr algn="l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410" y="878103"/>
            <a:ext cx="16307179" cy="4265397"/>
          </a:xfrm>
          <a:custGeom>
            <a:avLst/>
            <a:gdLst/>
            <a:ahLst/>
            <a:cxnLst/>
            <a:rect r="r" b="b" t="t" l="l"/>
            <a:pathLst>
              <a:path h="4265397" w="16307179">
                <a:moveTo>
                  <a:pt x="0" y="0"/>
                </a:moveTo>
                <a:lnTo>
                  <a:pt x="16307180" y="0"/>
                </a:lnTo>
                <a:lnTo>
                  <a:pt x="16307180" y="4265397"/>
                </a:lnTo>
                <a:lnTo>
                  <a:pt x="0" y="426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8930" b="-270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5711" y="5632091"/>
            <a:ext cx="16261879" cy="4804639"/>
          </a:xfrm>
          <a:custGeom>
            <a:avLst/>
            <a:gdLst/>
            <a:ahLst/>
            <a:cxnLst/>
            <a:rect r="r" b="b" t="t" l="l"/>
            <a:pathLst>
              <a:path h="4804639" w="16261879">
                <a:moveTo>
                  <a:pt x="0" y="0"/>
                </a:moveTo>
                <a:lnTo>
                  <a:pt x="16261879" y="0"/>
                </a:lnTo>
                <a:lnTo>
                  <a:pt x="16261879" y="4804639"/>
                </a:lnTo>
                <a:lnTo>
                  <a:pt x="0" y="4804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248" t="0" r="0" b="-269905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48063" y="4034959"/>
            <a:ext cx="11991874" cy="2217082"/>
            <a:chOff x="0" y="0"/>
            <a:chExt cx="15989166" cy="29561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"/>
              <a:ext cx="15989166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7. 數據分析流程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17957"/>
              <a:ext cx="15989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90180" y="5710132"/>
            <a:ext cx="599593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Data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2. 資料清理 &amp; EDA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資料剖析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特徵工程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5. 資料分割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1665" y="5748232"/>
            <a:ext cx="6476672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演算法選擇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7. 模型訓練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8. 模型評分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9. 模型評估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10. 部署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11. 預測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84116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4850" y="560927"/>
            <a:ext cx="16778299" cy="9165146"/>
          </a:xfrm>
          <a:custGeom>
            <a:avLst/>
            <a:gdLst/>
            <a:ahLst/>
            <a:cxnLst/>
            <a:rect r="r" b="b" t="t" l="l"/>
            <a:pathLst>
              <a:path h="9165146" w="16778299">
                <a:moveTo>
                  <a:pt x="0" y="0"/>
                </a:moveTo>
                <a:lnTo>
                  <a:pt x="16778300" y="0"/>
                </a:lnTo>
                <a:lnTo>
                  <a:pt x="16778300" y="9165146"/>
                </a:lnTo>
                <a:lnTo>
                  <a:pt x="0" y="916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7608" y="4034959"/>
            <a:ext cx="11392785" cy="2217082"/>
            <a:chOff x="0" y="0"/>
            <a:chExt cx="15190380" cy="29561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1"/>
              <a:ext cx="1519038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8. 實際演示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7957"/>
              <a:ext cx="1519038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77897" y="-3377064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62900"/>
            <a:ext cx="6438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使用工具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16245" y="1028750"/>
            <a:ext cx="7043059" cy="5516713"/>
            <a:chOff x="0" y="0"/>
            <a:chExt cx="9390745" cy="73556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" y="-28575"/>
              <a:ext cx="939073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目標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" y="1080184"/>
              <a:ext cx="9390736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622763"/>
              <a:ext cx="939073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目標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5731522"/>
              <a:ext cx="9390736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4" y="3669479"/>
              <a:ext cx="9390736" cy="635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公司名稱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7608" y="4034959"/>
            <a:ext cx="11392785" cy="2217082"/>
            <a:chOff x="0" y="0"/>
            <a:chExt cx="15190380" cy="29561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1"/>
              <a:ext cx="1519038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9. 結論與建議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7957"/>
              <a:ext cx="1519038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5796" y="1185862"/>
            <a:ext cx="268977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股海明燈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1100" y="12797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256992"/>
            <a:ext cx="16230600" cy="530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陳昭明（2023）。《Scikit-learn詳解與企業應用：機器學習最佳入門與實戰》。台北：深智數位。</a:t>
            </a:r>
          </a:p>
          <a:p>
            <a:pPr algn="l">
              <a:lnSpc>
                <a:spcPts val="2799"/>
              </a:lnSpc>
            </a:pP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3" tooltip="https://chatgpt.com"/>
              </a:rPr>
              <a:t>許郁文（譯）（2021）。《Python資料可視化攻略》。臺北市：碁峰。原著：小久保奈都彌。</a:t>
            </a:r>
          </a:p>
          <a:p>
            <a:pPr algn="l">
              <a:lnSpc>
                <a:spcPts val="2799"/>
              </a:lnSpc>
            </a:pP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4" tooltip="https://chatgpt.com"/>
              </a:rPr>
              <a:t>衛宮紘（譯）（2020）。《圖解 AI：機器學習和深度學習的技術與原理》。臺北市：碁峰。原著：株式会社アイデミー（Aidemy Inc.）、山口達輝、松田洋之。</a:t>
            </a:r>
          </a:p>
          <a:p>
            <a:pPr algn="l">
              <a:lnSpc>
                <a:spcPts val="2799"/>
              </a:lnSpc>
            </a:pP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5" tooltip="https://chatgpt.com"/>
              </a:rPr>
              <a:t>CD Foundation（2020）。MLOps: An introduction。檢自 https://cd.foundation/blog/2020/05/29/mlops-an-introduction/ ，檢索日期：2025年6月10日。</a:t>
            </a:r>
          </a:p>
          <a:p>
            <a:pPr algn="l">
              <a:lnSpc>
                <a:spcPts val="2799"/>
              </a:lnSpc>
            </a:pP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6" tooltip="https://chatgpt.com"/>
              </a:rPr>
              <a:t>ChatGPT（2025）。檢自 https://chatgpt.com/ ，檢索日期：2025年6月1日。</a:t>
            </a:r>
          </a:p>
          <a:p>
            <a:pPr algn="l">
              <a:lnSpc>
                <a:spcPts val="2799"/>
              </a:lnSpc>
            </a:pP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7" tooltip="https://chatgpt.com"/>
              </a:rPr>
              <a:t>Yahoo Finance API（2010）。2330.TW歷史資料（2020年1月1日至2025年6月3日）。檢自 https://hk.finance.yahoo.com/ ，檢索日期：2025年6月6日。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28105" y="1009609"/>
            <a:ext cx="723119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10. 參考文獻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90650" y="2721676"/>
            <a:ext cx="5763448" cy="560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2321" indent="-486160" lvl="1">
              <a:lnSpc>
                <a:spcPts val="9007"/>
              </a:lnSpc>
              <a:buAutoNum type="arabicPeriod" startAt="1"/>
            </a:pPr>
            <a:r>
              <a:rPr lang="en-US" sz="450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團隊介紹</a:t>
            </a:r>
          </a:p>
          <a:p>
            <a:pPr algn="l" marL="972321" indent="-486160" lvl="1">
              <a:lnSpc>
                <a:spcPts val="9007"/>
              </a:lnSpc>
              <a:buAutoNum type="arabicPeriod" startAt="1"/>
            </a:pPr>
            <a:r>
              <a:rPr lang="en-US" sz="450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專案時程</a:t>
            </a:r>
          </a:p>
          <a:p>
            <a:pPr algn="l" marL="972321" indent="-486160" lvl="1">
              <a:lnSpc>
                <a:spcPts val="9007"/>
              </a:lnSpc>
              <a:buAutoNum type="arabicPeriod" startAt="1"/>
            </a:pPr>
            <a:r>
              <a:rPr lang="en-US" sz="450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專案摘要</a:t>
            </a:r>
          </a:p>
          <a:p>
            <a:pPr algn="l" marL="972321" indent="-486160" lvl="1">
              <a:lnSpc>
                <a:spcPts val="9007"/>
              </a:lnSpc>
              <a:buAutoNum type="arabicPeriod" startAt="1"/>
            </a:pPr>
            <a:r>
              <a:rPr lang="en-US" sz="450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提案動機</a:t>
            </a:r>
          </a:p>
          <a:p>
            <a:pPr algn="l" marL="972321" indent="-486160" lvl="1">
              <a:lnSpc>
                <a:spcPts val="9007"/>
              </a:lnSpc>
              <a:buAutoNum type="arabicPeriod" startAt="1"/>
            </a:pPr>
            <a:r>
              <a:rPr lang="en-US" sz="450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理論架構模型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664159"/>
            <a:ext cx="6550176" cy="5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4"/>
              </a:lnSpc>
            </a:pP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</a:t>
            </a: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據與資料剖析</a:t>
            </a:r>
          </a:p>
          <a:p>
            <a:pPr algn="l">
              <a:lnSpc>
                <a:spcPts val="9224"/>
              </a:lnSpc>
            </a:pP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7. </a:t>
            </a: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數據分析流程</a:t>
            </a:r>
          </a:p>
          <a:p>
            <a:pPr algn="l">
              <a:lnSpc>
                <a:spcPts val="9224"/>
              </a:lnSpc>
            </a:pP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8. </a:t>
            </a: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實際演示</a:t>
            </a:r>
          </a:p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9. </a:t>
            </a: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結論與建議</a:t>
            </a:r>
          </a:p>
          <a:p>
            <a:pPr algn="l">
              <a:lnSpc>
                <a:spcPts val="9224"/>
              </a:lnSpc>
            </a:pP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10. </a:t>
            </a:r>
            <a:r>
              <a:rPr lang="en-US" sz="4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文獻參考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3072" y="911018"/>
            <a:ext cx="601622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大綱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125158" y="1028700"/>
            <a:ext cx="3134142" cy="483999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Freeform 3" id="3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962900"/>
            <a:ext cx="715659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與我聯繫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767060" y="4114140"/>
            <a:ext cx="6492240" cy="5126280"/>
            <a:chOff x="0" y="0"/>
            <a:chExt cx="8656320" cy="6835041"/>
          </a:xfrm>
        </p:grpSpPr>
        <p:sp>
          <p:nvSpPr>
            <p:cNvPr name="AutoShape 6" id="6"/>
            <p:cNvSpPr/>
            <p:nvPr/>
          </p:nvSpPr>
          <p:spPr>
            <a:xfrm>
              <a:off x="0" y="4798571"/>
              <a:ext cx="865632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2036470"/>
              <a:ext cx="865632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778497"/>
              <a:ext cx="751768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hello@reallygreatsite.com.tw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641"/>
              <a:ext cx="7517684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電子郵件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40598"/>
              <a:ext cx="751768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@reallygreatsite.tw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33460"/>
              <a:ext cx="7517684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社群媒體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302699"/>
              <a:ext cx="751768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+886 1234 5678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495561"/>
              <a:ext cx="7517684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歡迎來電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24364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資源頁面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623175"/>
            <a:ext cx="5939209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在你的 Canva 簡報中使用這些設計資源。設計愉快！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在進行演示之前別忘了刪除此頁面。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89526" y="6713796"/>
            <a:ext cx="2769774" cy="2251071"/>
          </a:xfrm>
          <a:custGeom>
            <a:avLst/>
            <a:gdLst/>
            <a:ahLst/>
            <a:cxnLst/>
            <a:rect r="r" b="b" t="t" l="l"/>
            <a:pathLst>
              <a:path h="2251071" w="2769774">
                <a:moveTo>
                  <a:pt x="0" y="0"/>
                </a:moveTo>
                <a:lnTo>
                  <a:pt x="2769774" y="0"/>
                </a:lnTo>
                <a:lnTo>
                  <a:pt x="2769774" y="2251071"/>
                </a:lnTo>
                <a:lnTo>
                  <a:pt x="0" y="2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2188" y="3829237"/>
            <a:ext cx="3387080" cy="2309372"/>
          </a:xfrm>
          <a:custGeom>
            <a:avLst/>
            <a:gdLst/>
            <a:ahLst/>
            <a:cxnLst/>
            <a:rect r="r" b="b" t="t" l="l"/>
            <a:pathLst>
              <a:path h="2309372" w="3387080">
                <a:moveTo>
                  <a:pt x="0" y="0"/>
                </a:moveTo>
                <a:lnTo>
                  <a:pt x="3387079" y="0"/>
                </a:lnTo>
                <a:lnTo>
                  <a:pt x="3387079" y="2309372"/>
                </a:lnTo>
                <a:lnTo>
                  <a:pt x="0" y="230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5808" y="1120236"/>
            <a:ext cx="2467722" cy="2045966"/>
          </a:xfrm>
          <a:custGeom>
            <a:avLst/>
            <a:gdLst/>
            <a:ahLst/>
            <a:cxnLst/>
            <a:rect r="r" b="b" t="t" l="l"/>
            <a:pathLst>
              <a:path h="2045966" w="2467722">
                <a:moveTo>
                  <a:pt x="0" y="0"/>
                </a:moveTo>
                <a:lnTo>
                  <a:pt x="2467722" y="0"/>
                </a:lnTo>
                <a:lnTo>
                  <a:pt x="2467722" y="2045965"/>
                </a:lnTo>
                <a:lnTo>
                  <a:pt x="0" y="2045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3873" y="4088677"/>
            <a:ext cx="2017973" cy="1790492"/>
          </a:xfrm>
          <a:custGeom>
            <a:avLst/>
            <a:gdLst/>
            <a:ahLst/>
            <a:cxnLst/>
            <a:rect r="r" b="b" t="t" l="l"/>
            <a:pathLst>
              <a:path h="1790492" w="2017973">
                <a:moveTo>
                  <a:pt x="0" y="0"/>
                </a:moveTo>
                <a:lnTo>
                  <a:pt x="2017972" y="0"/>
                </a:lnTo>
                <a:lnTo>
                  <a:pt x="2017972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77842" y="1028700"/>
            <a:ext cx="2466741" cy="2229037"/>
          </a:xfrm>
          <a:custGeom>
            <a:avLst/>
            <a:gdLst/>
            <a:ahLst/>
            <a:cxnLst/>
            <a:rect r="r" b="b" t="t" l="l"/>
            <a:pathLst>
              <a:path h="2229037" w="2466741">
                <a:moveTo>
                  <a:pt x="0" y="0"/>
                </a:moveTo>
                <a:lnTo>
                  <a:pt x="2466741" y="0"/>
                </a:lnTo>
                <a:lnTo>
                  <a:pt x="2466741" y="2229037"/>
                </a:lnTo>
                <a:lnTo>
                  <a:pt x="0" y="2229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39790" y="3926752"/>
            <a:ext cx="2133740" cy="2114342"/>
          </a:xfrm>
          <a:custGeom>
            <a:avLst/>
            <a:gdLst/>
            <a:ahLst/>
            <a:cxnLst/>
            <a:rect r="r" b="b" t="t" l="l"/>
            <a:pathLst>
              <a:path h="2114342" w="2133740">
                <a:moveTo>
                  <a:pt x="0" y="0"/>
                </a:moveTo>
                <a:lnTo>
                  <a:pt x="2133740" y="0"/>
                </a:lnTo>
                <a:lnTo>
                  <a:pt x="2133740" y="2114342"/>
                </a:lnTo>
                <a:lnTo>
                  <a:pt x="0" y="2114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144" y="6780108"/>
            <a:ext cx="2566400" cy="2118447"/>
          </a:xfrm>
          <a:custGeom>
            <a:avLst/>
            <a:gdLst/>
            <a:ahLst/>
            <a:cxnLst/>
            <a:rect r="r" b="b" t="t" l="l"/>
            <a:pathLst>
              <a:path h="2118447" w="2566400">
                <a:moveTo>
                  <a:pt x="0" y="0"/>
                </a:moveTo>
                <a:lnTo>
                  <a:pt x="2566401" y="0"/>
                </a:lnTo>
                <a:lnTo>
                  <a:pt x="2566401" y="2118446"/>
                </a:lnTo>
                <a:lnTo>
                  <a:pt x="0" y="2118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28554" y="6855627"/>
            <a:ext cx="2362609" cy="1967409"/>
          </a:xfrm>
          <a:custGeom>
            <a:avLst/>
            <a:gdLst/>
            <a:ahLst/>
            <a:cxnLst/>
            <a:rect r="r" b="b" t="t" l="l"/>
            <a:pathLst>
              <a:path h="1967409" w="2362609">
                <a:moveTo>
                  <a:pt x="0" y="0"/>
                </a:moveTo>
                <a:lnTo>
                  <a:pt x="2362609" y="0"/>
                </a:lnTo>
                <a:lnTo>
                  <a:pt x="2362609" y="1967408"/>
                </a:lnTo>
                <a:lnTo>
                  <a:pt x="0" y="1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895" y="1127823"/>
            <a:ext cx="2778446" cy="2030791"/>
          </a:xfrm>
          <a:custGeom>
            <a:avLst/>
            <a:gdLst/>
            <a:ahLst/>
            <a:cxnLst/>
            <a:rect r="r" b="b" t="t" l="l"/>
            <a:pathLst>
              <a:path h="2030791" w="2778446">
                <a:moveTo>
                  <a:pt x="0" y="0"/>
                </a:moveTo>
                <a:lnTo>
                  <a:pt x="2778446" y="0"/>
                </a:lnTo>
                <a:lnTo>
                  <a:pt x="2778446" y="2030791"/>
                </a:lnTo>
                <a:lnTo>
                  <a:pt x="0" y="203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24364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資源頁面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623175"/>
            <a:ext cx="5984532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在你的 Canva 簡報中使用這些設計資源。設計愉快！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在進行演示之前別忘了刪除此頁面。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37879" y="8348682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1"/>
                </a:lnTo>
                <a:lnTo>
                  <a:pt x="0" y="27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92024" y="1376045"/>
            <a:ext cx="879662" cy="879662"/>
          </a:xfrm>
          <a:custGeom>
            <a:avLst/>
            <a:gdLst/>
            <a:ahLst/>
            <a:cxnLst/>
            <a:rect r="r" b="b" t="t" l="l"/>
            <a:pathLst>
              <a:path h="879662" w="879662">
                <a:moveTo>
                  <a:pt x="0" y="0"/>
                </a:moveTo>
                <a:lnTo>
                  <a:pt x="879662" y="0"/>
                </a:lnTo>
                <a:lnTo>
                  <a:pt x="879662" y="879662"/>
                </a:lnTo>
                <a:lnTo>
                  <a:pt x="0" y="87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4432" y="6265944"/>
            <a:ext cx="1026328" cy="1173556"/>
          </a:xfrm>
          <a:custGeom>
            <a:avLst/>
            <a:gdLst/>
            <a:ahLst/>
            <a:cxnLst/>
            <a:rect r="r" b="b" t="t" l="l"/>
            <a:pathLst>
              <a:path h="1173556" w="1026328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2576" y="6265944"/>
            <a:ext cx="838559" cy="1173556"/>
          </a:xfrm>
          <a:custGeom>
            <a:avLst/>
            <a:gdLst/>
            <a:ahLst/>
            <a:cxnLst/>
            <a:rect r="r" b="b" t="t" l="l"/>
            <a:pathLst>
              <a:path h="1173556" w="838559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15645" y="6460114"/>
            <a:ext cx="1173556" cy="785215"/>
          </a:xfrm>
          <a:custGeom>
            <a:avLst/>
            <a:gdLst/>
            <a:ahLst/>
            <a:cxnLst/>
            <a:rect r="r" b="b" t="t" l="l"/>
            <a:pathLst>
              <a:path h="785215" w="1173556">
                <a:moveTo>
                  <a:pt x="0" y="0"/>
                </a:moveTo>
                <a:lnTo>
                  <a:pt x="1173555" y="0"/>
                </a:lnTo>
                <a:lnTo>
                  <a:pt x="1173555" y="785215"/>
                </a:lnTo>
                <a:lnTo>
                  <a:pt x="0" y="78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4135" y="6425894"/>
            <a:ext cx="1173556" cy="853656"/>
          </a:xfrm>
          <a:custGeom>
            <a:avLst/>
            <a:gdLst/>
            <a:ahLst/>
            <a:cxnLst/>
            <a:rect r="r" b="b" t="t" l="l"/>
            <a:pathLst>
              <a:path h="853656" w="11735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88571" y="7930178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60871" y="2814877"/>
            <a:ext cx="541969" cy="1173556"/>
          </a:xfrm>
          <a:custGeom>
            <a:avLst/>
            <a:gdLst/>
            <a:ahLst/>
            <a:cxnLst/>
            <a:rect r="r" b="b" t="t" l="l"/>
            <a:pathLst>
              <a:path h="1173556" w="541969">
                <a:moveTo>
                  <a:pt x="0" y="0"/>
                </a:moveTo>
                <a:lnTo>
                  <a:pt x="541969" y="0"/>
                </a:lnTo>
                <a:lnTo>
                  <a:pt x="541969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72144" y="4519770"/>
            <a:ext cx="1173556" cy="1147951"/>
          </a:xfrm>
          <a:custGeom>
            <a:avLst/>
            <a:gdLst/>
            <a:ahLst/>
            <a:cxnLst/>
            <a:rect r="r" b="b" t="t" l="l"/>
            <a:pathLst>
              <a:path h="1147951" w="1173556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50818" y="4506968"/>
            <a:ext cx="1173556" cy="1173556"/>
          </a:xfrm>
          <a:custGeom>
            <a:avLst/>
            <a:gdLst/>
            <a:ahLst/>
            <a:cxnLst/>
            <a:rect r="r" b="b" t="t" l="l"/>
            <a:pathLst>
              <a:path h="1173556" w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71066" y="6265944"/>
            <a:ext cx="721203" cy="1173556"/>
          </a:xfrm>
          <a:custGeom>
            <a:avLst/>
            <a:gdLst/>
            <a:ahLst/>
            <a:cxnLst/>
            <a:rect r="r" b="b" t="t" l="l"/>
            <a:pathLst>
              <a:path h="1173556" w="721203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79986" y="2967790"/>
            <a:ext cx="1000528" cy="867731"/>
          </a:xfrm>
          <a:custGeom>
            <a:avLst/>
            <a:gdLst/>
            <a:ahLst/>
            <a:cxnLst/>
            <a:rect r="r" b="b" t="t" l="l"/>
            <a:pathLst>
              <a:path h="867731" w="1000528">
                <a:moveTo>
                  <a:pt x="0" y="0"/>
                </a:moveTo>
                <a:lnTo>
                  <a:pt x="1000528" y="0"/>
                </a:lnTo>
                <a:lnTo>
                  <a:pt x="1000528" y="867731"/>
                </a:lnTo>
                <a:lnTo>
                  <a:pt x="0" y="8677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99101" y="2915944"/>
            <a:ext cx="1000528" cy="971422"/>
          </a:xfrm>
          <a:custGeom>
            <a:avLst/>
            <a:gdLst/>
            <a:ahLst/>
            <a:cxnLst/>
            <a:rect r="r" b="b" t="t" l="l"/>
            <a:pathLst>
              <a:path h="971422" w="1000528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18216" y="2968699"/>
            <a:ext cx="1000528" cy="865912"/>
          </a:xfrm>
          <a:custGeom>
            <a:avLst/>
            <a:gdLst/>
            <a:ahLst/>
            <a:cxnLst/>
            <a:rect r="r" b="b" t="t" l="l"/>
            <a:pathLst>
              <a:path h="865912" w="1000528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37332" y="3056928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81818" y="1243552"/>
            <a:ext cx="911556" cy="1144648"/>
          </a:xfrm>
          <a:custGeom>
            <a:avLst/>
            <a:gdLst/>
            <a:ahLst/>
            <a:cxnLst/>
            <a:rect r="r" b="b" t="t" l="l"/>
            <a:pathLst>
              <a:path h="1144648" w="911556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22503" y="1445681"/>
            <a:ext cx="1000528" cy="740391"/>
          </a:xfrm>
          <a:custGeom>
            <a:avLst/>
            <a:gdLst/>
            <a:ahLst/>
            <a:cxnLst/>
            <a:rect r="r" b="b" t="t" l="l"/>
            <a:pathLst>
              <a:path h="740391" w="1000528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07675" y="1317431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37332" y="1315612"/>
            <a:ext cx="740391" cy="1000528"/>
          </a:xfrm>
          <a:custGeom>
            <a:avLst/>
            <a:gdLst/>
            <a:ahLst/>
            <a:cxnLst/>
            <a:rect r="r" b="b" t="t" l="l"/>
            <a:pathLst>
              <a:path h="1000528" w="740391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37332" y="7988368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93471" y="4593481"/>
            <a:ext cx="674902" cy="1000528"/>
          </a:xfrm>
          <a:custGeom>
            <a:avLst/>
            <a:gdLst/>
            <a:ahLst/>
            <a:cxnLst/>
            <a:rect r="r" b="b" t="t" l="l"/>
            <a:pathLst>
              <a:path h="1000528" w="674902">
                <a:moveTo>
                  <a:pt x="0" y="0"/>
                </a:moveTo>
                <a:lnTo>
                  <a:pt x="674901" y="0"/>
                </a:lnTo>
                <a:lnTo>
                  <a:pt x="674901" y="1000529"/>
                </a:lnTo>
                <a:lnTo>
                  <a:pt x="0" y="100052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16143" y="4593481"/>
            <a:ext cx="940496" cy="1000528"/>
          </a:xfrm>
          <a:custGeom>
            <a:avLst/>
            <a:gdLst/>
            <a:ahLst/>
            <a:cxnLst/>
            <a:rect r="r" b="b" t="t" l="l"/>
            <a:pathLst>
              <a:path h="1000528" w="940496">
                <a:moveTo>
                  <a:pt x="0" y="0"/>
                </a:moveTo>
                <a:lnTo>
                  <a:pt x="940497" y="0"/>
                </a:lnTo>
                <a:lnTo>
                  <a:pt x="940497" y="1000529"/>
                </a:lnTo>
                <a:lnTo>
                  <a:pt x="0" y="10005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108269" y="8135446"/>
            <a:ext cx="787175" cy="702733"/>
          </a:xfrm>
          <a:custGeom>
            <a:avLst/>
            <a:gdLst/>
            <a:ahLst/>
            <a:cxnLst/>
            <a:rect r="r" b="b" t="t" l="l"/>
            <a:pathLst>
              <a:path h="702733" w="787175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65853" y="8010113"/>
            <a:ext cx="1101617" cy="953399"/>
          </a:xfrm>
          <a:custGeom>
            <a:avLst/>
            <a:gdLst/>
            <a:ahLst/>
            <a:cxnLst/>
            <a:rect r="r" b="b" t="t" l="l"/>
            <a:pathLst>
              <a:path h="953399" w="1101617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04410" y="4566301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80311" y="1784140"/>
          <a:ext cx="8678989" cy="6718721"/>
        </p:xfrm>
        <a:graphic>
          <a:graphicData uri="http://schemas.openxmlformats.org/drawingml/2006/table">
            <a:tbl>
              <a:tblPr/>
              <a:tblGrid>
                <a:gridCol w="1292880"/>
                <a:gridCol w="3046614"/>
                <a:gridCol w="1292880"/>
                <a:gridCol w="3046614"/>
              </a:tblGrid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代表模糊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代表五彩紙屑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代表擊鼓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代表扔麥克風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代表泡泡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Q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代表安靜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79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代表揭幕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243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#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計時器從 0-9 的任意數字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524364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資源頁面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623175"/>
            <a:ext cx="5481602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發現使用 Canva 簡報進行演示的魔力和樂趣。在簡報模式中按下下列按鍵！</a:t>
            </a:r>
          </a:p>
          <a:p>
            <a:pPr algn="l">
              <a:lnSpc>
                <a:spcPts val="3250"/>
              </a:lnSpc>
            </a:pPr>
          </a:p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在演示簡報前刪除此頁面。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6939914"/>
            <a:ext cx="2318395" cy="231838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3984307"/>
            <a:ext cx="2318395" cy="231838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7682" t="0" r="-3292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1028700"/>
            <a:ext cx="2318395" cy="231838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585" t="0" r="-4817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4502312"/>
            <a:ext cx="5590555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70"/>
              </a:lnSpc>
            </a:pPr>
            <a:r>
              <a:rPr lang="en-US" sz="1097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1.</a:t>
            </a:r>
          </a:p>
          <a:p>
            <a:pPr algn="l" marL="0" indent="0" lvl="0">
              <a:lnSpc>
                <a:spcPts val="13170"/>
              </a:lnSpc>
              <a:spcBef>
                <a:spcPct val="0"/>
              </a:spcBef>
            </a:pPr>
            <a:r>
              <a:rPr lang="en-US" sz="1097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團隊介紹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99158" y="1344808"/>
            <a:ext cx="5060142" cy="1686169"/>
            <a:chOff x="0" y="0"/>
            <a:chExt cx="6746856" cy="22482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701724"/>
              <a:ext cx="6746856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股海明燈一哥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641"/>
              <a:ext cx="6746856" cy="1420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</a:p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劉鴻祥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99158" y="3984307"/>
            <a:ext cx="5060142" cy="2198012"/>
            <a:chOff x="0" y="0"/>
            <a:chExt cx="6746856" cy="29306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363628"/>
              <a:ext cx="6746856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0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</a:t>
              </a:r>
              <a:r>
                <a:rPr lang="en-US" sz="2699" u="none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明燈一姐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76159"/>
              <a:ext cx="6746856" cy="1444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9"/>
                </a:lnSpc>
              </a:pPr>
            </a:p>
            <a:p>
              <a:pPr algn="l">
                <a:lnSpc>
                  <a:spcPts val="4419"/>
                </a:lnSpc>
              </a:pPr>
              <a:r>
                <a:rPr lang="en-US" b="true" sz="3399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龔繼衛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99158" y="7206162"/>
            <a:ext cx="5060142" cy="1785889"/>
            <a:chOff x="0" y="0"/>
            <a:chExt cx="6746856" cy="238118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814131"/>
              <a:ext cx="6746856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0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股海明燈二把手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8166"/>
              <a:ext cx="6746856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9"/>
                </a:lnSpc>
              </a:pPr>
            </a:p>
            <a:p>
              <a:pPr algn="l">
                <a:lnSpc>
                  <a:spcPts val="4679"/>
                </a:lnSpc>
              </a:pPr>
              <a:r>
                <a:rPr lang="en-US" b="true" sz="3599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俞婷文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028700" y="8774301"/>
            <a:ext cx="3134142" cy="483999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8385" y="2918565"/>
            <a:ext cx="16100915" cy="6339735"/>
          </a:xfrm>
          <a:custGeom>
            <a:avLst/>
            <a:gdLst/>
            <a:ahLst/>
            <a:cxnLst/>
            <a:rect r="r" b="b" t="t" l="l"/>
            <a:pathLst>
              <a:path h="6339735" w="16100915">
                <a:moveTo>
                  <a:pt x="0" y="0"/>
                </a:moveTo>
                <a:lnTo>
                  <a:pt x="16100915" y="0"/>
                </a:lnTo>
                <a:lnTo>
                  <a:pt x="16100915" y="6339735"/>
                </a:lnTo>
                <a:lnTo>
                  <a:pt x="0" y="633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85382" y="984597"/>
            <a:ext cx="1067391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2. 專案時程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5818" y="3287954"/>
            <a:ext cx="11384238" cy="9252281"/>
          </a:xfrm>
          <a:custGeom>
            <a:avLst/>
            <a:gdLst/>
            <a:ahLst/>
            <a:cxnLst/>
            <a:rect r="r" b="b" t="t" l="l"/>
            <a:pathLst>
              <a:path h="9252281" w="11384238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11749" y="911018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專案摘要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70385" y="5095875"/>
            <a:ext cx="9161498" cy="7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  <a:spcBef>
                <a:spcPct val="0"/>
              </a:spcBef>
            </a:pPr>
            <a:r>
              <a:rPr lang="en-US" sz="476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你的段落文字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92425"/>
            <a:ext cx="16230600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3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股海茫茫，廣大的投資散戶因不熟悉產業發展及公司營運相關訊息，往往盲目追隨股市媒體老師或聽信左鄰右舍小道消息買股票，殊不知散戶得到的消息大都是最後一棒的訊息，很多的場景是買了就跌或套牢，經常是賠多於賺。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5382" y="984597"/>
            <a:ext cx="1067391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提案動機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312280"/>
            <a:ext cx="16230600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    與其聽信消息買股票，不如由每日的交易數據去發現端倪，唯有這些交易數據是不會騙人的。有鑑於此，利用學習Python 機器學習的知識來分析數據，希望能找到一盞明燈，找到一個成功</a:t>
            </a: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的投資規則，創造美好的退休生活。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7608" y="4034959"/>
            <a:ext cx="11392785" cy="2217082"/>
            <a:chOff x="0" y="0"/>
            <a:chExt cx="15190380" cy="29561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1"/>
              <a:ext cx="1519038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5. 理論架構與模型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7957"/>
              <a:ext cx="1519038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5818" y="3287954"/>
            <a:ext cx="11384238" cy="9252281"/>
          </a:xfrm>
          <a:custGeom>
            <a:avLst/>
            <a:gdLst/>
            <a:ahLst/>
            <a:cxnLst/>
            <a:rect r="r" b="b" t="t" l="l"/>
            <a:pathLst>
              <a:path h="9252281" w="11384238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125158" y="8774301"/>
            <a:ext cx="3134142" cy="483999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公司名稱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9880" y="646521"/>
            <a:ext cx="12216877" cy="9225687"/>
          </a:xfrm>
          <a:custGeom>
            <a:avLst/>
            <a:gdLst/>
            <a:ahLst/>
            <a:cxnLst/>
            <a:rect r="r" b="b" t="t" l="l"/>
            <a:pathLst>
              <a:path h="9225687" w="12216877">
                <a:moveTo>
                  <a:pt x="0" y="0"/>
                </a:moveTo>
                <a:lnTo>
                  <a:pt x="12216877" y="0"/>
                </a:lnTo>
                <a:lnTo>
                  <a:pt x="12216877" y="9225687"/>
                </a:lnTo>
                <a:lnTo>
                  <a:pt x="0" y="9225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2" t="-696" r="0" b="-10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02249" y="1095375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理論架構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3615623">
            <a:off x="-5483978" y="2542563"/>
            <a:ext cx="14327238" cy="11175245"/>
          </a:xfrm>
          <a:custGeom>
            <a:avLst/>
            <a:gdLst/>
            <a:ahLst/>
            <a:cxnLst/>
            <a:rect r="r" b="b" t="t" l="l"/>
            <a:pathLst>
              <a:path h="11175245" w="14327238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1104" y="1028700"/>
            <a:ext cx="986819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演算法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127332"/>
            <a:ext cx="3516876" cy="431386"/>
            <a:chOff x="0" y="0"/>
            <a:chExt cx="4689168" cy="57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24" cy="575182"/>
            </a:xfrm>
            <a:custGeom>
              <a:avLst/>
              <a:gdLst/>
              <a:ahLst/>
              <a:cxnLst/>
              <a:rect r="r" b="b" t="t" l="l"/>
              <a:pathLst>
                <a:path h="575182" w="564724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2795" y="78041"/>
              <a:ext cx="358637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DAGqSgdbsXA</dc:identifier>
  <dcterms:modified xsi:type="dcterms:W3CDTF">2011-08-01T06:04:30Z</dcterms:modified>
  <cp:revision>1</cp:revision>
  <dc:title>台積電股價漲跌預測</dc:title>
</cp:coreProperties>
</file>